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0" r:id="rId1"/>
    <p:sldMasterId id="2147483701" r:id="rId2"/>
  </p:sldMasterIdLst>
  <p:notesMasterIdLst>
    <p:notesMasterId r:id="rId75"/>
  </p:notesMasterIdLst>
  <p:sldIdLst>
    <p:sldId id="256" r:id="rId3"/>
    <p:sldId id="329" r:id="rId4"/>
    <p:sldId id="330" r:id="rId5"/>
    <p:sldId id="32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 type="screen16x9"/>
  <p:notesSz cx="6858000" cy="9144000"/>
  <p:embeddedFontLst>
    <p:embeddedFont>
      <p:font typeface="Amatic SC" panose="020B0604020202020204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Inconsolata" panose="020B0604020202020204" charset="0"/>
      <p:regular r:id="rId82"/>
      <p:bold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 Medium" panose="020B0604020202020204" charset="0"/>
      <p:regular r:id="rId92"/>
      <p:bold r:id="rId93"/>
      <p:italic r:id="rId94"/>
      <p:boldItalic r:id="rId95"/>
    </p:embeddedFont>
    <p:embeddedFont>
      <p:font typeface="Roboto Thin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BCD9D-72C0-44FA-AE21-134D2171D993}">
  <a:tblStyle styleId="{88BBCD9D-72C0-44FA-AE21-134D2171D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73272"/>
  </p:normalViewPr>
  <p:slideViewPr>
    <p:cSldViewPr snapToGrid="0">
      <p:cViewPr varScale="1">
        <p:scale>
          <a:sx n="159" d="100"/>
          <a:sy n="159" d="100"/>
        </p:scale>
        <p:origin x="1854" y="114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.bootcampcontent.com/UWA-Bootcamp/UW-SEA-FSF-PT-11-2019-U-C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Dennis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Unix (along with Ken Thompson)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Image I got was called “Moustache Cartoon png download”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Famous for creating the Linux kernel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created Git!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Mascot of Linux is Tux the penguin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Bjarne Stroustrup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Please excuse my terrible cut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Created C++ (“C with classes”)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met him! Nice guy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This is one heck of a programming team</a:t>
            </a:r>
            <a:endParaRPr lang="en-US" dirty="0"/>
          </a:p>
        </p:txBody>
      </p:sp>
      <p:sp>
        <p:nvSpPr>
          <p:cNvPr id="758" name="Google Shape;758;g4068525ce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who the “K” is in K&amp;R?</a:t>
            </a:r>
            <a:endParaRPr dirty="0"/>
          </a:p>
        </p:txBody>
      </p:sp>
      <p:sp>
        <p:nvSpPr>
          <p:cNvPr id="768" name="Google Shape;768;g4b88becf2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4b88becf24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b88bec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b88becf2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b88becf2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4b88becf2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4068525ce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repos need to be public so that GitHub Pages work and the instructional staff can see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each of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through a HW flow</a:t>
            </a:r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9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4068525ce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068525ce9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4068525ce9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4068525ce9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068525ce9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4068525ce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4068525ce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8525ce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okay if things start to feel like they're moving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Throughout your experience as developers you will constantly need to refer back to old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rush and looking back is part of the programming trade.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2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8525ce9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4068525ce9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Organize on Slack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It’s especially important to actually code, not just watch videos or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back through our activities and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https://uwa.bootcampcontent.com/UWA-Bootcamp/UW-SEA-FSF-PT-11-2019-U-C/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 the recordings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TODO: insert link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1-1 with Jen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 #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ssm_announcements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https://uwseafsfpt112-bnq2706.slack.com/archives/CQ1HFQVNW</a:t>
            </a:r>
          </a:p>
        </p:txBody>
      </p:sp>
      <p:sp>
        <p:nvSpPr>
          <p:cNvPr id="637" name="Google Shape;637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students read the objectives</a:t>
            </a:r>
            <a:endParaRPr dirty="0"/>
          </a:p>
        </p:txBody>
      </p:sp>
      <p:sp>
        <p:nvSpPr>
          <p:cNvPr id="654" name="Google Shape;654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4068525ce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should aim to understand Git by the end of the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new then by the end of the day you should aim to understand HTML/CSS at a conceptual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experience with HTML/CSS then you should aim to improve your skills and feel more comfortable with additional experience in these technologies</a:t>
            </a:r>
            <a:endParaRPr dirty="0"/>
          </a:p>
        </p:txBody>
      </p:sp>
      <p:sp>
        <p:nvSpPr>
          <p:cNvPr id="665" name="Google Shape;665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068525ce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ding-bootcamp-fsf-prework.readthedocs-hosted.com/en/latest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uwa.bootcampcontent.com/UWA-Bootcamp/UW-SEA-FSF-PT-11-2019-U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44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eb6Svbc10E&amp;index=1&amp;list=PLgJ8UgkiorCnMLsUevoQRxH8t9bt7ne14" TargetMode="External"/><Relationship Id="rId3" Type="http://schemas.openxmlformats.org/officeDocument/2006/relationships/hyperlink" Target="https://uwa.bootcampcontent.com/UWA-Bootcamp/UW-SEA-FSF-PT-11-2019-U-C/tree/master/01-Week_HTML-CSS/01-Day_Intro-HTML#mini-homework" TargetMode="External"/><Relationship Id="rId7" Type="http://schemas.openxmlformats.org/officeDocument/2006/relationships/hyperlink" Target="https://www.w3schools.com/html/html_paragraph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hyperlink" Target="https://www.w3schools.com/html/" TargetMode="External"/><Relationship Id="rId4" Type="http://schemas.openxmlformats.org/officeDocument/2006/relationships/hyperlink" Target="https://uwa.bootcampcontent.com/UWA-Bootcamp/UW-SEA-FSF-PT-11-2019-U-C/tree/master" TargetMode="External"/><Relationship Id="rId9" Type="http://schemas.openxmlformats.org/officeDocument/2006/relationships/hyperlink" Target="https://developer.mozilla.org/en-US/docs/Learn/HTML/Introduction_to_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>
            <p:extLst>
              <p:ext uri="{D42A27DB-BD31-4B8C-83A1-F6EECF244321}">
                <p14:modId xmlns:p14="http://schemas.microsoft.com/office/powerpoint/2010/main" val="2082525935"/>
              </p:ext>
            </p:extLst>
          </p:nvPr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Dennis Ritchie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Linus Torvalds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Bjarne Stroustrup</a:t>
                      </a: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list of </a:t>
            </a:r>
            <a:r>
              <a:rPr lang="en-US" dirty="0"/>
              <a:t>projects</a:t>
            </a:r>
            <a:r>
              <a:rPr lang="en" dirty="0"/>
              <a:t> you’ve written in the past. </a:t>
            </a:r>
            <a:endParaRPr dirty="0"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3591966" y="2261407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result for dennis ritchie logo">
            <a:extLst>
              <a:ext uri="{FF2B5EF4-FFF2-40B4-BE49-F238E27FC236}">
                <a16:creationId xmlns:a16="http://schemas.microsoft.com/office/drawing/2014/main" id="{7B010D9C-399F-48F6-8EAC-C7758B4E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7" y="2195543"/>
            <a:ext cx="2069432" cy="2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jarne stroustrup avatar">
            <a:extLst>
              <a:ext uri="{FF2B5EF4-FFF2-40B4-BE49-F238E27FC236}">
                <a16:creationId xmlns:a16="http://schemas.microsoft.com/office/drawing/2014/main" id="{7C0783CF-519F-4092-ACA2-9EE01CC9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1" y="2195543"/>
            <a:ext cx="2039413" cy="20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chemeClr val="dk1"/>
                </a:solidFill>
              </a:rPr>
              <a:t>Dennis Ritchie </a:t>
            </a:r>
            <a:r>
              <a:rPr lang="en" sz="1100" b="1" dirty="0">
                <a:solidFill>
                  <a:schemeClr val="dk1"/>
                </a:solidFill>
              </a:rPr>
              <a:t>is programming away.</a:t>
            </a:r>
            <a:endParaRPr sz="1100" b="1" dirty="0"/>
          </a:p>
        </p:txBody>
      </p:sp>
      <p:sp>
        <p:nvSpPr>
          <p:cNvPr id="772" name="Google Shape;772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Dennis </a:t>
            </a:r>
            <a:r>
              <a:rPr lang="en" dirty="0"/>
              <a:t>&amp; </a:t>
            </a:r>
            <a:r>
              <a:rPr lang="en-US" dirty="0"/>
              <a:t>Bjarne </a:t>
            </a:r>
            <a:r>
              <a:rPr lang="en" dirty="0"/>
              <a:t>Make Their Edits</a:t>
            </a:r>
            <a:endParaRPr dirty="0"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</a:rPr>
              <a:t>Bjarne </a:t>
            </a:r>
            <a:r>
              <a:rPr lang="en" sz="1100" b="1" dirty="0">
                <a:solidFill>
                  <a:srgbClr val="FFFFFF"/>
                </a:solidFill>
              </a:rPr>
              <a:t>is programming away.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The C Programming Language by K&amp;R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Unix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C++ Programming Language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b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</a:t>
            </a:r>
            <a:r>
              <a:rPr lang="en-US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Tour of C++</a:t>
            </a: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2F760536-1151-4B77-8ABE-064CB44A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655721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jarne stroustrup avatar">
            <a:extLst>
              <a:ext uri="{FF2B5EF4-FFF2-40B4-BE49-F238E27FC236}">
                <a16:creationId xmlns:a16="http://schemas.microsoft.com/office/drawing/2014/main" id="{DE6FC3F8-56BB-48E1-88CC-B6D2A74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" y="2627276"/>
            <a:ext cx="1525442" cy="15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E38ACE4B-1358-459B-9C8F-791AE9B4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9" y="721329"/>
            <a:ext cx="1302980" cy="13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dennis ritchie logo">
            <a:extLst>
              <a:ext uri="{FF2B5EF4-FFF2-40B4-BE49-F238E27FC236}">
                <a16:creationId xmlns:a16="http://schemas.microsoft.com/office/drawing/2014/main" id="{5A54E4B1-8F95-440F-911F-96CEC3E4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9" y="418110"/>
            <a:ext cx="1771230" cy="1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result for bjarne stroustrup avatar">
            <a:extLst>
              <a:ext uri="{FF2B5EF4-FFF2-40B4-BE49-F238E27FC236}">
                <a16:creationId xmlns:a16="http://schemas.microsoft.com/office/drawing/2014/main" id="{15B06AFB-E85B-473D-A898-FDEE7C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8" y="2432787"/>
            <a:ext cx="1524667" cy="1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ennis ritchie logo">
            <a:extLst>
              <a:ext uri="{FF2B5EF4-FFF2-40B4-BE49-F238E27FC236}">
                <a16:creationId xmlns:a16="http://schemas.microsoft.com/office/drawing/2014/main" id="{3E7B5D2E-FBE3-4447-AB1B-026A7ED30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6" y="576658"/>
            <a:ext cx="1504162" cy="1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&lt;li&gt;C&lt;/li&gt;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&lt;li&gt;The C Programming Language by K&amp;R&lt;/li&gt;</a:t>
            </a:r>
            <a:b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    &lt;li&gt;Unix&lt;/li&gt;</a:t>
            </a:r>
          </a:p>
          <a:p>
            <a:pPr lvl="0">
              <a:lnSpc>
                <a:spcPct val="115000"/>
              </a:lnSpc>
              <a:buSzPts val="1600"/>
            </a:pPr>
            <a:r>
              <a:rPr lang="it-IT" sz="1200" dirty="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Dennis’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&lt;li&gt;C++&lt;/li&gt;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C++ Programming Language&lt;/li&gt;</a:t>
            </a:r>
            <a:b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 Tour of C++&lt;/li&gt;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it-IT" sz="1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8B108DE1-C7CD-42A9-B935-2155D175BDFB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61715" y="747300"/>
            <a:ext cx="1369735" cy="16250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5" name="Google Shape;81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Linus </a:t>
            </a:r>
            <a:r>
              <a:rPr lang="en" dirty="0"/>
              <a:t>Writes </a:t>
            </a:r>
            <a:r>
              <a:rPr lang="en-US" dirty="0"/>
              <a:t>His</a:t>
            </a:r>
            <a:r>
              <a:rPr lang="en" dirty="0"/>
              <a:t> Own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-US" dirty="0"/>
              <a:t>Linus </a:t>
            </a:r>
            <a:r>
              <a:rPr lang="en" dirty="0"/>
              <a:t>Overwrites the Work of </a:t>
            </a:r>
            <a:r>
              <a:rPr lang="en-US" dirty="0"/>
              <a:t>His</a:t>
            </a:r>
            <a:r>
              <a:rPr lang="en" dirty="0"/>
              <a:t> Teammates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7971900" cy="1607975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763;p64">
            <a:extLst>
              <a:ext uri="{FF2B5EF4-FFF2-40B4-BE49-F238E27FC236}">
                <a16:creationId xmlns:a16="http://schemas.microsoft.com/office/drawing/2014/main" id="{9C409185-280D-41E0-9071-313F6626087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28375" y="779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dennis ritchie logo">
            <a:extLst>
              <a:ext uri="{FF2B5EF4-FFF2-40B4-BE49-F238E27FC236}">
                <a16:creationId xmlns:a16="http://schemas.microsoft.com/office/drawing/2014/main" id="{A0903382-AEE7-479D-BA65-F3B85E83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0" y="2441881"/>
            <a:ext cx="1949424" cy="19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763;p64">
            <a:extLst>
              <a:ext uri="{FF2B5EF4-FFF2-40B4-BE49-F238E27FC236}">
                <a16:creationId xmlns:a16="http://schemas.microsoft.com/office/drawing/2014/main" id="{EF449503-EC7F-4FCE-AD9B-8D874B793359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3411494" y="2660767"/>
            <a:ext cx="1342064" cy="1592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244F2D9A-153B-4980-936B-5060A68B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72" y="2569239"/>
            <a:ext cx="1870749" cy="18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71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Image result for bjarne stroustrup avatar">
            <a:extLst>
              <a:ext uri="{FF2B5EF4-FFF2-40B4-BE49-F238E27FC236}">
                <a16:creationId xmlns:a16="http://schemas.microsoft.com/office/drawing/2014/main" id="{3B3E4122-77D9-4A4C-9DDA-2BCA137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31" y="2962886"/>
            <a:ext cx="1407814" cy="14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763;p64">
            <a:extLst>
              <a:ext uri="{FF2B5EF4-FFF2-40B4-BE49-F238E27FC236}">
                <a16:creationId xmlns:a16="http://schemas.microsoft.com/office/drawing/2014/main" id="{7D8834E6-1630-4442-A54C-E596554CDF5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085475" y="3045660"/>
            <a:ext cx="1003905" cy="11909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2" descr="Image result for dennis ritchie logo">
            <a:extLst>
              <a:ext uri="{FF2B5EF4-FFF2-40B4-BE49-F238E27FC236}">
                <a16:creationId xmlns:a16="http://schemas.microsoft.com/office/drawing/2014/main" id="{1A1A15AB-4842-4347-8D57-78F731DE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74" y="2601943"/>
            <a:ext cx="1737085" cy="17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7" y="4207425"/>
            <a:ext cx="1695407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2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How’s Everyone Feeling?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 questions?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Anything you want more clarification on?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How are you feeling?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5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256B1B5-5489-4CA2-A82C-375079AC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0" y="2344825"/>
            <a:ext cx="1663694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ennis ritchie logo">
            <a:extLst>
              <a:ext uri="{FF2B5EF4-FFF2-40B4-BE49-F238E27FC236}">
                <a16:creationId xmlns:a16="http://schemas.microsoft.com/office/drawing/2014/main" id="{F5845C46-31BE-475A-9110-C53E71F4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" y="412623"/>
            <a:ext cx="1638601" cy="16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3" name="Google Shape;8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Dennis Ritchie’s </a:t>
            </a:r>
            <a:r>
              <a:rPr lang="en" sz="1100" b="1" dirty="0"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lvl="0"/>
            <a:r>
              <a:rPr lang="en-US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 </a:t>
            </a:r>
            <a:r>
              <a:rPr lang="en" sz="1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 sz="11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97" name="Google Shape;897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(uploads) </a:t>
            </a:r>
            <a:r>
              <a:rPr lang="en-US" dirty="0"/>
              <a:t>his</a:t>
            </a:r>
            <a:r>
              <a:rPr lang="en" dirty="0"/>
              <a:t> code changes into the main branch. </a:t>
            </a:r>
            <a:endParaRPr dirty="0"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Dennis’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Dennis </a:t>
            </a:r>
            <a:r>
              <a:rPr lang="en" dirty="0"/>
              <a:t>Pushes First</a:t>
            </a:r>
            <a:endParaRPr dirty="0"/>
          </a:p>
        </p:txBody>
      </p:sp>
      <p:pic>
        <p:nvPicPr>
          <p:cNvPr id="14" name="Picture 2" descr="Image result for dennis ritchie logo">
            <a:extLst>
              <a:ext uri="{FF2B5EF4-FFF2-40B4-BE49-F238E27FC236}">
                <a16:creationId xmlns:a16="http://schemas.microsoft.com/office/drawing/2014/main" id="{506C6473-9FDD-4C64-95AF-5F27D27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2" y="2998459"/>
            <a:ext cx="1584459" cy="15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2" name="Picture 4" descr="Image result for bjarne stroustrup avatar">
            <a:extLst>
              <a:ext uri="{FF2B5EF4-FFF2-40B4-BE49-F238E27FC236}">
                <a16:creationId xmlns:a16="http://schemas.microsoft.com/office/drawing/2014/main" id="{09751E8B-6294-4B9B-8693-7EFEE94B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3" y="321833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162" y="3593524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" name="Picture 4" descr="Image result for bjarne stroustrup avatar">
            <a:extLst>
              <a:ext uri="{FF2B5EF4-FFF2-40B4-BE49-F238E27FC236}">
                <a16:creationId xmlns:a16="http://schemas.microsoft.com/office/drawing/2014/main" id="{5AC018E7-D3E9-432B-AA64-FD74B921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4" y="3154395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703" y="2831521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dirty="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8" name="Picture 4" descr="Image result for bjarne stroustrup avatar">
            <a:extLst>
              <a:ext uri="{FF2B5EF4-FFF2-40B4-BE49-F238E27FC236}">
                <a16:creationId xmlns:a16="http://schemas.microsoft.com/office/drawing/2014/main" id="{60A1E367-C09A-41EF-A3CB-8051E24C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58" y="2401486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Bjarne </a:t>
            </a:r>
            <a:r>
              <a:rPr lang="en" dirty="0">
                <a:solidFill>
                  <a:schemeClr val="dk1"/>
                </a:solidFill>
              </a:rPr>
              <a:t>Fixes and Pushes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Bjarne’s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562" y="3584300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Bjarne</a:t>
            </a:r>
            <a:r>
              <a:rPr lang="en" dirty="0"/>
              <a:t> pushes (uploads) his revision to the main branch.</a:t>
            </a:r>
            <a:endParaRPr dirty="0"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" name="Picture 4" descr="Image result for bjarne stroustrup avatar">
            <a:extLst>
              <a:ext uri="{FF2B5EF4-FFF2-40B4-BE49-F238E27FC236}">
                <a16:creationId xmlns:a16="http://schemas.microsoft.com/office/drawing/2014/main" id="{AFC30C18-28A5-45CD-9AF7-EE1189BE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13" y="3188164"/>
            <a:ext cx="1449342" cy="14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>
                <a:solidFill>
                  <a:schemeClr val="dk1"/>
                </a:solidFill>
              </a:rPr>
              <a:t>Starts </a:t>
            </a:r>
            <a:r>
              <a:rPr lang="en-US" dirty="0">
                <a:solidFill>
                  <a:schemeClr val="dk1"/>
                </a:solidFill>
              </a:rPr>
              <a:t>His</a:t>
            </a:r>
            <a:r>
              <a:rPr lang="en" dirty="0">
                <a:solidFill>
                  <a:schemeClr val="dk1"/>
                </a:solidFill>
              </a:rPr>
              <a:t> Work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80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Google Shape;763;p64">
            <a:extLst>
              <a:ext uri="{FF2B5EF4-FFF2-40B4-BE49-F238E27FC236}">
                <a16:creationId xmlns:a16="http://schemas.microsoft.com/office/drawing/2014/main" id="{D085A546-E658-46A3-98EE-FD6A4E87252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99160" y="2073613"/>
            <a:ext cx="1643193" cy="1949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Linus </a:t>
            </a:r>
            <a:r>
              <a:rPr lang="en" dirty="0"/>
              <a:t>Pushes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8" name="Google Shape;763;p64">
            <a:extLst>
              <a:ext uri="{FF2B5EF4-FFF2-40B4-BE49-F238E27FC236}">
                <a16:creationId xmlns:a16="http://schemas.microsoft.com/office/drawing/2014/main" id="{1FC4C2DA-596B-4670-8145-3BE222FE033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820981" y="3132206"/>
            <a:ext cx="1368098" cy="16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</a:t>
            </a:r>
            <a:r>
              <a:rPr lang="en-US" dirty="0"/>
              <a:t>Linus</a:t>
            </a:r>
            <a:r>
              <a:rPr lang="en" dirty="0"/>
              <a:t> Had Made a Pull First...</a:t>
            </a:r>
            <a:endParaRPr dirty="0"/>
          </a:p>
        </p:txBody>
      </p:sp>
      <p:sp>
        <p:nvSpPr>
          <p:cNvPr id="1005" name="Google Shape;100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Clarification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BootcampSpot</a:t>
            </a:r>
            <a:r>
              <a:rPr lang="en-US" dirty="0"/>
              <a:t> – this is your central information (calendar, homework submissions, grades, etc.)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GitLab</a:t>
            </a:r>
            <a:r>
              <a:rPr lang="en-US" dirty="0"/>
              <a:t> – this is where the instructional staff uploads resources for you (activities, homework, etc.)</a:t>
            </a:r>
            <a:endParaRPr lang="en-US" dirty="0">
              <a:hlinkClick r:id="rId5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5"/>
              </a:rPr>
              <a:t>GitHub</a:t>
            </a:r>
            <a:r>
              <a:rPr lang="en-US" dirty="0"/>
              <a:t> – this is where you will upload/push code and the links to these are what will be submitted</a:t>
            </a:r>
            <a:endParaRPr lang="en-US" dirty="0">
              <a:hlinkClick r:id="rId6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>
                <a:hlinkClick r:id="rId6"/>
              </a:rPr>
              <a:t>Pre-Work</a:t>
            </a:r>
            <a:r>
              <a:rPr lang="en-US" dirty="0"/>
              <a:t> – this is the material to get you ready for class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1-8 are required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Module 7’s “Scratch That!” activity can be skipped for time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Modules 9-15 are recommended</a:t>
            </a:r>
          </a:p>
          <a:p>
            <a:pPr marL="1200150" lvl="2" indent="-285750">
              <a:spcAft>
                <a:spcPts val="800"/>
              </a:spcAft>
            </a:pPr>
            <a:r>
              <a:rPr lang="en-US" dirty="0"/>
              <a:t>Skip module 12 (Type Like a Pro)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How is everyone doing on this?</a:t>
            </a:r>
          </a:p>
        </p:txBody>
      </p:sp>
    </p:spTree>
    <p:extLst>
      <p:ext uri="{BB962C8B-B14F-4D97-AF65-F5344CB8AC3E}">
        <p14:creationId xmlns:p14="http://schemas.microsoft.com/office/powerpoint/2010/main" val="33411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Linus’</a:t>
            </a:r>
            <a:r>
              <a:rPr lang="en"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Personal Branch</a:t>
            </a: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9" name="Google Shape;1039;p84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0" name="Google Shape;1040;p84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" name="Google Shape;763;p64">
            <a:extLst>
              <a:ext uri="{FF2B5EF4-FFF2-40B4-BE49-F238E27FC236}">
                <a16:creationId xmlns:a16="http://schemas.microsoft.com/office/drawing/2014/main" id="{640977D6-E151-44C7-B094-63DBBD0E8CA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96600" y="3183882"/>
            <a:ext cx="1081998" cy="12836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053" name="Google Shape;1053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2" descr="Image result for dennis ritchie logo">
            <a:extLst>
              <a:ext uri="{FF2B5EF4-FFF2-40B4-BE49-F238E27FC236}">
                <a16:creationId xmlns:a16="http://schemas.microsoft.com/office/drawing/2014/main" id="{7157557B-6477-44DC-98E8-157391B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6" y="1600513"/>
            <a:ext cx="1310962" cy="13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763;p64">
            <a:extLst>
              <a:ext uri="{FF2B5EF4-FFF2-40B4-BE49-F238E27FC236}">
                <a16:creationId xmlns:a16="http://schemas.microsoft.com/office/drawing/2014/main" id="{AC5C304A-1792-40EE-B77A-B7969E63D1AE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57558" y="2936036"/>
            <a:ext cx="731317" cy="867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4" descr="Image result for bjarne stroustrup avatar">
            <a:extLst>
              <a:ext uri="{FF2B5EF4-FFF2-40B4-BE49-F238E27FC236}">
                <a16:creationId xmlns:a16="http://schemas.microsoft.com/office/drawing/2014/main" id="{A69CB725-F2F1-4F0F-BFB4-4815C6EA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" b="96006" l="11183" r="91572">
                        <a14:foregroundMark x1="20583" y1="39137" x2="20583" y2="39137"/>
                        <a14:foregroundMark x1="19287" y1="40415" x2="19287" y2="40415"/>
                        <a14:foregroundMark x1="17666" y1="43450" x2="17666" y2="43450"/>
                        <a14:foregroundMark x1="17666" y1="46965" x2="17666" y2="46965"/>
                        <a14:foregroundMark x1="20746" y1="48403" x2="20746" y2="48403"/>
                        <a14:foregroundMark x1="23015" y1="48243" x2="23015" y2="48243"/>
                        <a14:foregroundMark x1="23015" y1="42971" x2="23015" y2="42971"/>
                        <a14:foregroundMark x1="19935" y1="34185" x2="19935" y2="34185"/>
                        <a14:foregroundMark x1="15883" y1="34345" x2="15883" y2="34345"/>
                        <a14:foregroundMark x1="14425" y1="41214" x2="14425" y2="41214"/>
                        <a14:foregroundMark x1="32901" y1="7508" x2="32901" y2="7508"/>
                        <a14:foregroundMark x1="30146" y1="7348" x2="30146" y2="7348"/>
                        <a14:foregroundMark x1="28201" y1="11502" x2="28201" y2="11502"/>
                        <a14:foregroundMark x1="24959" y1="18371" x2="24959" y2="18371"/>
                        <a14:foregroundMark x1="23177" y1="23003" x2="23177" y2="23003"/>
                        <a14:foregroundMark x1="18639" y1="29073" x2="18639" y2="29073"/>
                        <a14:foregroundMark x1="22366" y1="24281" x2="22366" y2="24281"/>
                        <a14:foregroundMark x1="26418" y1="13898" x2="26418" y2="13898"/>
                        <a14:foregroundMark x1="29011" y1="9265" x2="29011" y2="9265"/>
                        <a14:foregroundMark x1="62075" y1="3674" x2="62075" y2="3674"/>
                        <a14:foregroundMark x1="65640" y1="4952" x2="65640" y2="4952"/>
                        <a14:foregroundMark x1="66126" y1="8946" x2="66126" y2="8946"/>
                        <a14:foregroundMark x1="70665" y1="9105" x2="70665" y2="9105"/>
                        <a14:foregroundMark x1="76175" y1="17732" x2="76175" y2="17732"/>
                        <a14:foregroundMark x1="75203" y1="21406" x2="75203" y2="21406"/>
                        <a14:foregroundMark x1="77958" y1="23802" x2="77958" y2="23802"/>
                        <a14:foregroundMark x1="78282" y1="26997" x2="78282" y2="26997"/>
                        <a14:foregroundMark x1="81037" y1="26518" x2="81037" y2="26518"/>
                        <a14:foregroundMark x1="81361" y1="46645" x2="81361" y2="46645"/>
                        <a14:foregroundMark x1="86386" y1="38818" x2="86386" y2="38818"/>
                        <a14:foregroundMark x1="87034" y1="33067" x2="87034" y2="33067"/>
                        <a14:foregroundMark x1="87682" y1="35623" x2="87682" y2="35623"/>
                        <a14:foregroundMark x1="85089" y1="43450" x2="85089" y2="43450"/>
                        <a14:foregroundMark x1="83144" y1="49042" x2="83144" y2="49042"/>
                        <a14:foregroundMark x1="89951" y1="42812" x2="89951" y2="42812"/>
                        <a14:foregroundMark x1="88655" y1="37700" x2="88655" y2="37700"/>
                        <a14:foregroundMark x1="87682" y1="42013" x2="87682" y2="42013"/>
                        <a14:foregroundMark x1="90276" y1="39457" x2="90276" y2="39457"/>
                        <a14:foregroundMark x1="88331" y1="43291" x2="88331" y2="43291"/>
                        <a14:foregroundMark x1="53323" y1="84984" x2="53323" y2="84984"/>
                        <a14:foregroundMark x1="63047" y1="79553" x2="63047" y2="79553"/>
                        <a14:foregroundMark x1="72609" y1="73482" x2="72609" y2="73482"/>
                        <a14:foregroundMark x1="66937" y1="72204" x2="66937" y2="72204"/>
                        <a14:foregroundMark x1="66451" y1="76198" x2="66451" y2="76198"/>
                        <a14:foregroundMark x1="69854" y1="74601" x2="69854" y2="74601"/>
                        <a14:foregroundMark x1="66451" y1="81949" x2="66451" y2="81949"/>
                        <a14:foregroundMark x1="64830" y1="84345" x2="64830" y2="84345"/>
                        <a14:foregroundMark x1="66288" y1="80671" x2="66288" y2="80671"/>
                        <a14:foregroundMark x1="69044" y1="79712" x2="69044" y2="79712"/>
                        <a14:foregroundMark x1="65964" y1="78435" x2="65964" y2="78435"/>
                        <a14:foregroundMark x1="69530" y1="73482" x2="69530" y2="73482"/>
                        <a14:foregroundMark x1="71637" y1="69169" x2="71637" y2="69169"/>
                        <a14:foregroundMark x1="71961" y1="66933" x2="71961" y2="66933"/>
                        <a14:foregroundMark x1="73744" y1="71086" x2="73744" y2="71086"/>
                        <a14:foregroundMark x1="73744" y1="73323" x2="73744" y2="73323"/>
                        <a14:foregroundMark x1="74068" y1="67093" x2="74068" y2="67093"/>
                        <a14:foregroundMark x1="71799" y1="65495" x2="71799" y2="65495"/>
                        <a14:foregroundMark x1="71637" y1="65495" x2="71637" y2="65495"/>
                        <a14:foregroundMark x1="71313" y1="63578" x2="71313" y2="63578"/>
                        <a14:foregroundMark x1="71475" y1="63898" x2="71475" y2="63898"/>
                        <a14:foregroundMark x1="73096" y1="66134" x2="73096" y2="66134"/>
                        <a14:foregroundMark x1="73096" y1="63738" x2="73096" y2="63738"/>
                        <a14:foregroundMark x1="71475" y1="62460" x2="71475" y2="62460"/>
                        <a14:foregroundMark x1="53971" y1="81310" x2="53971" y2="81310"/>
                        <a14:foregroundMark x1="52674" y1="82588" x2="52674" y2="82588"/>
                        <a14:foregroundMark x1="50891" y1="89457" x2="50891" y2="89457"/>
                        <a14:foregroundMark x1="49109" y1="92013" x2="49109" y2="92013"/>
                        <a14:foregroundMark x1="48784" y1="94569" x2="48784" y2="94569"/>
                        <a14:foregroundMark x1="47488" y1="94569" x2="47488" y2="94569"/>
                        <a14:foregroundMark x1="53971" y1="91214" x2="53971" y2="91214"/>
                        <a14:foregroundMark x1="57212" y1="91853" x2="57212" y2="91853"/>
                        <a14:foregroundMark x1="56240" y1="93610" x2="56240" y2="93610"/>
                        <a14:foregroundMark x1="32739" y1="85304" x2="32739" y2="85304"/>
                        <a14:foregroundMark x1="39384" y1="90895" x2="39384" y2="90895"/>
                        <a14:foregroundMark x1="36953" y1="91054" x2="37277" y2="91054"/>
                        <a14:foregroundMark x1="41167" y1="92812" x2="41167" y2="92812"/>
                        <a14:foregroundMark x1="40194" y1="92812" x2="40194" y2="92812"/>
                        <a14:foregroundMark x1="42626" y1="95048" x2="42626" y2="95048"/>
                        <a14:foregroundMark x1="72771" y1="52236" x2="72771" y2="52236"/>
                        <a14:foregroundMark x1="75851" y1="51278" x2="75851" y2="51278"/>
                        <a14:foregroundMark x1="76175" y1="54153" x2="76175" y2="54153"/>
                        <a14:foregroundMark x1="80065" y1="50479" x2="80065" y2="50479"/>
                        <a14:foregroundMark x1="77310" y1="52716" x2="7731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3902438"/>
            <a:ext cx="971079" cy="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15" name="Google Shape;1115;p9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h</a:t>
            </a:r>
            <a:r>
              <a:rPr lang="en" dirty="0"/>
              <a:t>o did </a:t>
            </a:r>
            <a:r>
              <a:rPr lang="en" dirty="0">
                <a:hlinkClick r:id="rId3"/>
              </a:rPr>
              <a:t>the mini homework</a:t>
            </a:r>
            <a:r>
              <a:rPr lang="en" dirty="0"/>
              <a:t>?</a:t>
            </a:r>
            <a:endParaRPr dirty="0"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Bookmark and star </a:t>
            </a:r>
            <a:r>
              <a:rPr lang="en-US" dirty="0">
                <a:hlinkClick r:id="rId4"/>
              </a:rPr>
              <a:t>the GitLab repo </a:t>
            </a:r>
            <a:r>
              <a:rPr lang="en-US" dirty="0"/>
              <a:t>for our class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Play with some terminal commands. Try the class examples again!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Go through </a:t>
            </a:r>
            <a:r>
              <a:rPr lang="en-US" dirty="0">
                <a:hlinkClick r:id="rId5"/>
              </a:rPr>
              <a:t>W3 Schools HTML tutorials and documentation</a:t>
            </a:r>
            <a:endParaRPr lang="en-US" dirty="0"/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</a:t>
            </a:r>
            <a:r>
              <a:rPr lang="en-US" dirty="0">
                <a:hlinkClick r:id="rId6"/>
              </a:rPr>
              <a:t>HTML HOME </a:t>
            </a:r>
            <a:r>
              <a:rPr lang="en-US" dirty="0"/>
              <a:t>through </a:t>
            </a:r>
            <a:r>
              <a:rPr lang="en-US" dirty="0">
                <a:hlinkClick r:id="rId7"/>
              </a:rPr>
              <a:t>HTML Paragraphs</a:t>
            </a:r>
            <a:r>
              <a:rPr lang="en-US" dirty="0"/>
              <a:t>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Make an HTML page (don't turn this in, just for practice)</a:t>
            </a:r>
          </a:p>
          <a:p>
            <a:pPr marL="742950" lvl="1" indent="-285750">
              <a:spcAft>
                <a:spcPts val="800"/>
              </a:spcAft>
            </a:pPr>
            <a:r>
              <a:rPr lang="en-US" dirty="0"/>
              <a:t>Watch the </a:t>
            </a:r>
            <a:r>
              <a:rPr lang="en-US" dirty="0">
                <a:hlinkClick r:id="rId8"/>
              </a:rPr>
              <a:t>walkthrough video </a:t>
            </a:r>
            <a:r>
              <a:rPr lang="en-US" dirty="0"/>
              <a:t>if you feel a bit lost.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(optional) More practice: </a:t>
            </a:r>
            <a:r>
              <a:rPr lang="en-US" dirty="0">
                <a:hlinkClick r:id="rId9"/>
              </a:rPr>
              <a:t>Mozilla's Introduction to 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16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Using GitHub and the command line: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lang="en" b="1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Clone</a:t>
            </a:r>
            <a:r>
              <a:rPr lang="en"/>
              <a:t> the repo to your local directory.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lang="en" b="1"/>
              <a:t>HTML file</a:t>
            </a:r>
            <a:r>
              <a:rPr lang="en"/>
              <a:t> inside the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</a:t>
            </a:r>
            <a:r>
              <a:rPr lang="en"/>
              <a:t>, and </a:t>
            </a:r>
            <a:r>
              <a:rPr lang="en" b="1"/>
              <a:t>push</a:t>
            </a:r>
            <a:r>
              <a:rPr lang="en"/>
              <a:t> the code to GitHub.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Bonus:</a:t>
            </a:r>
            <a:endParaRPr b="1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 </a:t>
            </a:r>
            <a:r>
              <a:rPr lang="en" b="1"/>
              <a:t>fork</a:t>
            </a:r>
            <a:r>
              <a:rPr lang="en"/>
              <a:t> </a:t>
            </a:r>
            <a:r>
              <a:rPr lang="en" i="1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/>
              <a:t>Add, commit, </a:t>
            </a:r>
            <a:r>
              <a:rPr lang="en"/>
              <a:t>and </a:t>
            </a:r>
            <a:r>
              <a:rPr lang="en" b="1"/>
              <a:t>push</a:t>
            </a:r>
            <a:r>
              <a:rPr lang="en"/>
              <a:t> the code back to your forked copy. </a:t>
            </a:r>
            <a:endParaRPr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lang="en" b="1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48" name="Google Shape;1148;p9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639" name="Google Shape;63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</a:t>
            </a:r>
            <a:endParaRPr dirty="0"/>
          </a:p>
        </p:txBody>
      </p:sp>
      <p:sp>
        <p:nvSpPr>
          <p:cNvPr id="640" name="Google Shape;64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 Study groups are great!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the class videos again.</a:t>
            </a:r>
            <a:endParaRPr dirty="0"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on Slack (instructors and/or to other students)</a:t>
            </a:r>
            <a:endParaRPr dirty="0"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Attend office hours, which are held 45 minutes before and 30 minutes after class.</a:t>
            </a:r>
            <a:endParaRPr dirty="0"/>
          </a:p>
        </p:txBody>
      </p:sp>
      <p:sp>
        <p:nvSpPr>
          <p:cNvPr id="646" name="Google Shape;646;p5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Attend one-on-one sessions with your Student Success Manager (SSM).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Contact Jen anytime!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uild="p"/>
      <p:bldP spid="641" grpId="0" build="p"/>
      <p:bldP spid="643" grpId="0" build="p"/>
      <p:bldP spid="644" grpId="0" build="p"/>
      <p:bldP spid="645" grpId="0" build="p"/>
      <p:bldP spid="64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04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3" name="Google Shape;1233;p104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5" name="Google Shape;12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05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4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11" name="Google Shape;1311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16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{88BBCD9D-72C0-44FA-AE21-134D2171D993}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3600</Words>
  <Application>Microsoft Office PowerPoint</Application>
  <PresentationFormat>On-screen Show (16:9)</PresentationFormat>
  <Paragraphs>599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Roboto Light</vt:lpstr>
      <vt:lpstr>Roboto</vt:lpstr>
      <vt:lpstr>Roboto Thin</vt:lpstr>
      <vt:lpstr>Inconsolata</vt:lpstr>
      <vt:lpstr>Arial</vt:lpstr>
      <vt:lpstr>Times New Roman</vt:lpstr>
      <vt:lpstr>Calibri</vt:lpstr>
      <vt:lpstr>Roboto Medium</vt:lpstr>
      <vt:lpstr>Amatic SC</vt:lpstr>
      <vt:lpstr>Simple Light</vt:lpstr>
      <vt:lpstr>UCF - Theme</vt:lpstr>
      <vt:lpstr>Lesson 1.2</vt:lpstr>
      <vt:lpstr>How’s Everyone Feeling?</vt:lpstr>
      <vt:lpstr>Application Clarification</vt:lpstr>
      <vt:lpstr>Who did the mini homework?</vt:lpstr>
      <vt:lpstr>How to Get Help</vt:lpstr>
      <vt:lpstr>Today’s Class!</vt:lpstr>
      <vt:lpstr>Today’s Objectives  </vt:lpstr>
      <vt:lpstr>Know Thyself</vt:lpstr>
      <vt:lpstr>What Is Git? </vt:lpstr>
      <vt:lpstr>Collaborative Coding</vt:lpstr>
      <vt:lpstr>The Team’s Task</vt:lpstr>
      <vt:lpstr>Dennis &amp; Bjarne Make Their Edits</vt:lpstr>
      <vt:lpstr>Different Solutions</vt:lpstr>
      <vt:lpstr>Resolution</vt:lpstr>
      <vt:lpstr>Linus Writes His Own Version  </vt:lpstr>
      <vt:lpstr>Linus Overwrites the Work of His Teammates  </vt:lpstr>
      <vt:lpstr>The Group Project</vt:lpstr>
      <vt:lpstr>Git Version Control</vt:lpstr>
      <vt:lpstr>The Group Project </vt:lpstr>
      <vt:lpstr>The Team Goes to Work</vt:lpstr>
      <vt:lpstr>Dennis Pushes First</vt:lpstr>
      <vt:lpstr>Rule: Pull first, and then push your changes.</vt:lpstr>
      <vt:lpstr>Gil Scott Heron’s Edits Are Ready </vt:lpstr>
      <vt:lpstr>Gil Scott Heron Conflicts with the Master Branch</vt:lpstr>
      <vt:lpstr>Kobe Resolves</vt:lpstr>
      <vt:lpstr>Bjarne Fixes and Pushes</vt:lpstr>
      <vt:lpstr>Linus Starts His Work</vt:lpstr>
      <vt:lpstr>Linus Pushes </vt:lpstr>
      <vt:lpstr>If Linus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Pushing and Pulling to GitHub</vt:lpstr>
      <vt:lpstr>Get Started with Git</vt:lpstr>
      <vt:lpstr>Git</vt:lpstr>
      <vt:lpstr>Basic Git Commands</vt:lpstr>
      <vt:lpstr>Basic Git Commands </vt:lpstr>
      <vt:lpstr>Activity:  Git Add, Commit, Push</vt:lpstr>
      <vt:lpstr>Activity: Git Add, Commit, Push</vt:lpstr>
      <vt:lpstr>Still a Bit Lost? Don’t Worry!</vt:lpstr>
      <vt:lpstr>If you’re still lost, here’s a (free) course on how to use GitHub:  https://www.codeschool.com/courses/try-git 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Spencer Shadley</cp:lastModifiedBy>
  <cp:revision>25</cp:revision>
  <dcterms:modified xsi:type="dcterms:W3CDTF">2019-11-12T07:03:15Z</dcterms:modified>
</cp:coreProperties>
</file>